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5" r:id="rId6"/>
    <p:sldId id="266" r:id="rId7"/>
    <p:sldId id="267" r:id="rId8"/>
    <p:sldId id="273" r:id="rId9"/>
    <p:sldId id="280" r:id="rId10"/>
    <p:sldId id="281" r:id="rId11"/>
    <p:sldId id="282" r:id="rId12"/>
    <p:sldId id="283" r:id="rId13"/>
    <p:sldId id="295" r:id="rId14"/>
    <p:sldId id="297" r:id="rId15"/>
    <p:sldId id="291" r:id="rId16"/>
    <p:sldId id="292" r:id="rId17"/>
    <p:sldId id="285" r:id="rId18"/>
    <p:sldId id="301" r:id="rId19"/>
    <p:sldId id="296" r:id="rId20"/>
    <p:sldId id="299" r:id="rId21"/>
    <p:sldId id="300" r:id="rId22"/>
    <p:sldId id="286" r:id="rId23"/>
    <p:sldId id="276" r:id="rId24"/>
    <p:sldId id="290" r:id="rId25"/>
    <p:sldId id="26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3300"/>
    <a:srgbClr val="FDE8D7"/>
    <a:srgbClr val="E33B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3284984"/>
            <a:ext cx="7358063" cy="25048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детей старшего дошкольного возраста на основе применения элементов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ТРИЗ-технологии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067944" y="476672"/>
            <a:ext cx="5076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 Комарова В.И., Касаткина Н.О.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125" y="1916832"/>
            <a:ext cx="822960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«Хорошо–плохо» </a:t>
            </a:r>
            <a:r>
              <a:rPr lang="ru-RU" sz="2000" b="1" dirty="0" smtClean="0">
                <a:solidFill>
                  <a:srgbClr val="002060"/>
                </a:solidFill>
              </a:rPr>
              <a:t>— </a:t>
            </a:r>
            <a:r>
              <a:rPr lang="ru-RU" sz="2000" b="1" dirty="0" smtClean="0">
                <a:solidFill>
                  <a:srgbClr val="0000CC"/>
                </a:solidFill>
              </a:rPr>
              <a:t>берется объект, не вызывающий у игроков стойких положительных или отрицательных ассоциаций и называется как можно больше положительных и отрицательных его сторон.</a:t>
            </a:r>
          </a:p>
          <a:p>
            <a:pPr marL="0" indent="0" algn="just"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Игра"Черное</a:t>
            </a:r>
            <a:r>
              <a:rPr lang="ru-RU" sz="2000" b="1" dirty="0" smtClean="0">
                <a:solidFill>
                  <a:srgbClr val="FF0000"/>
                </a:solidFill>
              </a:rPr>
              <a:t>-белое</a:t>
            </a:r>
            <a:r>
              <a:rPr lang="ru-RU" sz="2000" b="1" dirty="0">
                <a:solidFill>
                  <a:srgbClr val="FF0000"/>
                </a:solidFill>
              </a:rPr>
              <a:t>”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Воспитатель поднимает карточку с изображением белого домика, и дети называют положительные качества объекта, затем поднимает карточку с изображением черного домика и дети перечисляют отрицательные качества. (Пример: "</a:t>
            </a:r>
            <a:r>
              <a:rPr lang="ru-RU" sz="2000" b="1" dirty="0" err="1">
                <a:solidFill>
                  <a:srgbClr val="0000CC"/>
                </a:solidFill>
              </a:rPr>
              <a:t>Книга”.Хорошо</a:t>
            </a:r>
            <a:r>
              <a:rPr lang="ru-RU" sz="2000" b="1" dirty="0">
                <a:solidFill>
                  <a:srgbClr val="0000CC"/>
                </a:solidFill>
              </a:rPr>
              <a:t> – из книг узнаешь много интересного . . . Плохо – они быстро рвутся . . . и т.д.) 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Можно </a:t>
            </a:r>
            <a:r>
              <a:rPr lang="ru-RU" sz="2000" b="1" dirty="0">
                <a:solidFill>
                  <a:srgbClr val="0000CC"/>
                </a:solidFill>
              </a:rPr>
              <a:t>разбирать в качестве объектов: "Гусеница”, "Волк”, "Цветок”, "Стульчик”, "Таблетка”, "Конфетка”, "Мама</a:t>
            </a:r>
            <a:r>
              <a:rPr lang="ru-RU" sz="2000" b="1" dirty="0" smtClean="0">
                <a:solidFill>
                  <a:srgbClr val="0000CC"/>
                </a:solidFill>
              </a:rPr>
              <a:t>”, "</a:t>
            </a:r>
            <a:r>
              <a:rPr lang="ru-RU" sz="2000" b="1" dirty="0">
                <a:solidFill>
                  <a:srgbClr val="0000CC"/>
                </a:solidFill>
              </a:rPr>
              <a:t>Укол</a:t>
            </a:r>
            <a:r>
              <a:rPr lang="ru-RU" sz="2000" b="1" dirty="0" smtClean="0">
                <a:solidFill>
                  <a:srgbClr val="0000CC"/>
                </a:solidFill>
              </a:rPr>
              <a:t>”, "</a:t>
            </a:r>
            <a:r>
              <a:rPr lang="ru-RU" sz="2000" b="1" dirty="0">
                <a:solidFill>
                  <a:srgbClr val="0000CC"/>
                </a:solidFill>
              </a:rPr>
              <a:t>Драка</a:t>
            </a:r>
            <a:r>
              <a:rPr lang="ru-RU" sz="2000" b="1" dirty="0" smtClean="0">
                <a:solidFill>
                  <a:srgbClr val="0000CC"/>
                </a:solidFill>
              </a:rPr>
              <a:t>”, "</a:t>
            </a:r>
            <a:r>
              <a:rPr lang="ru-RU" sz="2000" b="1" dirty="0">
                <a:solidFill>
                  <a:srgbClr val="0000CC"/>
                </a:solidFill>
              </a:rPr>
              <a:t>Наказание</a:t>
            </a:r>
            <a:r>
              <a:rPr lang="ru-RU" sz="2000" b="1" dirty="0" smtClean="0">
                <a:solidFill>
                  <a:srgbClr val="0000CC"/>
                </a:solidFill>
              </a:rPr>
              <a:t>” и т.д.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57620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3300"/>
                </a:solidFill>
              </a:rPr>
              <a:t>«Да–Нет» </a:t>
            </a:r>
            <a:r>
              <a:rPr lang="ru-RU" sz="2800" b="1" dirty="0">
                <a:solidFill>
                  <a:srgbClr val="0000CC"/>
                </a:solidFill>
              </a:rPr>
              <a:t>— игроки разгадывают “тайну”, заданную ведущим. Для этого игроки задают ведущему вопросы в такой форме, чтобы он мог ответить “Да” или “Нет”.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«Салат из сказок» –сочинение собственных сказок различными способами.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Ромашки\Desktop\Новая папка\IMG_1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шки\Desktop\Новая папка\IMG_1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8716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7640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0" b="99126" l="21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3972"/>
          <a:stretch/>
        </p:blipFill>
        <p:spPr bwMode="auto">
          <a:xfrm>
            <a:off x="4376057" y="2492896"/>
            <a:ext cx="324394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8064" y="5300126"/>
            <a:ext cx="914400" cy="914400"/>
          </a:xfrm>
          <a:prstGeom prst="ellipse">
            <a:avLst/>
          </a:prstGeom>
          <a:solidFill>
            <a:srgbClr val="E33B29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90" y="2060848"/>
            <a:ext cx="5293093" cy="396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0268"/>
            <a:ext cx="2581942" cy="19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4064125"/>
            <a:ext cx="2941257" cy="220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Ромашки\Desktop\Новая папка\IMG_10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1478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2486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0" b="99126" l="21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3972"/>
          <a:stretch/>
        </p:blipFill>
        <p:spPr bwMode="auto">
          <a:xfrm>
            <a:off x="4376057" y="2492896"/>
            <a:ext cx="324394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8064" y="5300126"/>
            <a:ext cx="914400" cy="914400"/>
          </a:xfrm>
          <a:prstGeom prst="ellipse">
            <a:avLst/>
          </a:prstGeom>
          <a:solidFill>
            <a:srgbClr val="E33B29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49" y="1993047"/>
            <a:ext cx="6333728" cy="47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387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0" b="99126" l="21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3972"/>
          <a:stretch/>
        </p:blipFill>
        <p:spPr bwMode="auto">
          <a:xfrm>
            <a:off x="4376057" y="2492896"/>
            <a:ext cx="3243943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148064" y="5300126"/>
            <a:ext cx="914400" cy="914400"/>
          </a:xfrm>
          <a:prstGeom prst="ellipse">
            <a:avLst/>
          </a:prstGeom>
          <a:solidFill>
            <a:srgbClr val="E33B29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8108"/>
            <a:ext cx="4902929" cy="41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1" y="2108107"/>
            <a:ext cx="3939222" cy="41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387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Системный оператор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640960" cy="95410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 уметь анализировать и описывать систему связей любого объекта материального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2276872"/>
          <a:ext cx="7776864" cy="4206240"/>
        </p:xfrm>
        <a:graphic>
          <a:graphicData uri="http://schemas.openxmlformats.org/drawingml/2006/table">
            <a:tbl>
              <a:tblPr/>
              <a:tblGrid>
                <a:gridCol w="1943953"/>
                <a:gridCol w="1943953"/>
                <a:gridCol w="1944479"/>
                <a:gridCol w="1944479"/>
              </a:tblGrid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3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настоящем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Кем был?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Система в настоящем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libri"/>
                          <a:ea typeface="Calibri"/>
                          <a:cs typeface="Times New Roman"/>
                        </a:rPr>
                        <a:t>Кто?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Кем будет?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737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5" y="476672"/>
          <a:ext cx="7704857" cy="3743370"/>
        </p:xfrm>
        <a:graphic>
          <a:graphicData uri="http://schemas.openxmlformats.org/drawingml/2006/table">
            <a:tbl>
              <a:tblPr/>
              <a:tblGrid>
                <a:gridCol w="2567939"/>
                <a:gridCol w="2568459"/>
                <a:gridCol w="2568459"/>
              </a:tblGrid>
              <a:tr h="93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Что было? Росток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 Что?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Дерево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Что будет? Пень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4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 Корень, стебель, почки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Корни, ствол, ветки, листья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 Корень, коряга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пк1\Desktop\солнышки\780bbcbaaf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122413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6809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7"/>
            <a:ext cx="8219256" cy="388843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«Кольца </a:t>
            </a:r>
            <a:r>
              <a:rPr lang="ru-RU" sz="2800" b="1" dirty="0" err="1" smtClean="0">
                <a:solidFill>
                  <a:srgbClr val="FF3300"/>
                </a:solidFill>
              </a:rPr>
              <a:t>Луллия</a:t>
            </a:r>
            <a:r>
              <a:rPr lang="ru-RU" sz="2800" b="1" dirty="0" smtClean="0">
                <a:solidFill>
                  <a:srgbClr val="FF3300"/>
                </a:solidFill>
              </a:rPr>
              <a:t>» </a:t>
            </a:r>
            <a:r>
              <a:rPr lang="ru-RU" sz="1400" b="1" dirty="0" smtClean="0">
                <a:solidFill>
                  <a:srgbClr val="0000CC"/>
                </a:solidFill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</a:rPr>
              <a:t>Это средство многофункционального </a:t>
            </a:r>
            <a:r>
              <a:rPr lang="ru-RU" sz="1800" b="1" dirty="0">
                <a:solidFill>
                  <a:srgbClr val="0000CC"/>
                </a:solidFill>
              </a:rPr>
              <a:t>характера, его можно применять для </a:t>
            </a:r>
            <a:r>
              <a:rPr lang="ru-RU" sz="1800" b="1" dirty="0" smtClean="0">
                <a:solidFill>
                  <a:srgbClr val="0000CC"/>
                </a:solidFill>
              </a:rPr>
              <a:t>развития </a:t>
            </a:r>
            <a:r>
              <a:rPr lang="ru-RU" sz="1800" b="1" dirty="0">
                <a:solidFill>
                  <a:srgbClr val="0000CC"/>
                </a:solidFill>
              </a:rPr>
              <a:t>детей по всем разделам </a:t>
            </a:r>
            <a:r>
              <a:rPr lang="ru-RU" sz="1800" b="1" dirty="0" smtClean="0">
                <a:solidFill>
                  <a:srgbClr val="0000CC"/>
                </a:solidFill>
              </a:rPr>
              <a:t>программы, так их можно использовать и для развития </a:t>
            </a:r>
            <a:r>
              <a:rPr lang="ru-RU" sz="1800" b="1" dirty="0">
                <a:solidFill>
                  <a:srgbClr val="0000CC"/>
                </a:solidFill>
              </a:rPr>
              <a:t>у детей познавательных интересов, интеллектуального развития </a:t>
            </a:r>
            <a:r>
              <a:rPr lang="ru-RU" sz="1800" b="1" dirty="0" smtClean="0">
                <a:solidFill>
                  <a:srgbClr val="0000CC"/>
                </a:solidFill>
              </a:rPr>
              <a:t>через </a:t>
            </a:r>
            <a:r>
              <a:rPr lang="ru-RU" sz="1800" b="1" dirty="0">
                <a:solidFill>
                  <a:srgbClr val="0000CC"/>
                </a:solidFill>
              </a:rPr>
              <a:t>формирование целостной картины мира, расширение кругозора детей.</a:t>
            </a:r>
          </a:p>
          <a:p>
            <a:pPr marL="0" indent="0" algn="just">
              <a:buNone/>
            </a:pP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0972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+mn-lt"/>
              </a:rPr>
              <a:t>«Профессии»</a:t>
            </a:r>
            <a:endParaRPr lang="ru-RU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2050" name="Picture 2" descr="C:\Users\Ромашки\Desktop\Новая папка\IMG_1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63585"/>
            <a:ext cx="3813861" cy="286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4481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7\Desktop\ТРИЗ на ИЗО\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46336"/>
            <a:ext cx="4248472" cy="29116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562074"/>
          </a:xfrm>
        </p:spPr>
        <p:txBody>
          <a:bodyPr/>
          <a:lstStyle/>
          <a:p>
            <a:r>
              <a:rPr lang="ru-RU" dirty="0" smtClean="0"/>
              <a:t>Игра «Геометрические превращения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892480" cy="3096345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Такие рисунки состоят из контуров геометрических фигур, дуг и прямых. В них при создании не закладывается никакого определенного значения. Простые рисунки нужно разгадывать, то есть находить в них смысл, отвечать на вопрос "Что это такое?".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1026" name="Picture 2" descr="C:\Users\Ромашки\Desktop\IMG_1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шки\Desktop\Новая папка\IMG_1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3" y="4143126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0247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20486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«Выбери дорожку»</a:t>
            </a:r>
            <a:r>
              <a:rPr lang="ru-RU" dirty="0" smtClean="0"/>
              <a:t> – подобрать каждому герою дорожку соответственно характеру.</a:t>
            </a:r>
          </a:p>
          <a:p>
            <a:r>
              <a:rPr lang="ru-RU" b="1" dirty="0" smtClean="0"/>
              <a:t>«Найди домик</a:t>
            </a:r>
            <a:r>
              <a:rPr lang="ru-RU" dirty="0" smtClean="0"/>
              <a:t>» - те же условия.</a:t>
            </a:r>
            <a:endParaRPr lang="ru-RU" dirty="0"/>
          </a:p>
        </p:txBody>
      </p:sp>
      <p:pic>
        <p:nvPicPr>
          <p:cNvPr id="4098" name="Picture 2" descr="C:\Users\Ромашки\Desktop\Новая папка\IMG_1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шки\Desktop\Новая папка\IMG_1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409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шки\Desktop\Новая папка\IMG_1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09" y="5021493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6387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43192" cy="227370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Для развития познавательной активности детей нашей группы мы использовали игры по технологии ТРИЗ, изучая методику их применения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780928"/>
            <a:ext cx="5440089" cy="38881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ТРИЗ расшифровывается, как </a:t>
            </a:r>
            <a:r>
              <a:rPr lang="ru-RU" sz="2800" b="1" dirty="0" smtClean="0">
                <a:solidFill>
                  <a:srgbClr val="FF0000"/>
                </a:solidFill>
              </a:rPr>
              <a:t>«Теория решения изобретательских задач»</a:t>
            </a:r>
            <a:r>
              <a:rPr lang="ru-RU" sz="2800" b="1" dirty="0" smtClean="0">
                <a:solidFill>
                  <a:srgbClr val="0000CC"/>
                </a:solidFill>
              </a:rPr>
              <a:t>, </a:t>
            </a:r>
            <a:r>
              <a:rPr lang="ru-RU" sz="2800" dirty="0" smtClean="0">
                <a:solidFill>
                  <a:srgbClr val="0000CC"/>
                </a:solidFill>
              </a:rPr>
              <a:t>ее автором является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известный ученый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Генрих </a:t>
            </a:r>
            <a:r>
              <a:rPr lang="ru-RU" sz="2800" b="1" dirty="0" err="1" smtClean="0">
                <a:solidFill>
                  <a:srgbClr val="0000CC"/>
                </a:solidFill>
              </a:rPr>
              <a:t>Саулович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rgbClr val="0000CC"/>
                </a:solidFill>
              </a:rPr>
              <a:t>Альтшуллер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Ольга\Desktop\99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054" y="2548339"/>
            <a:ext cx="259715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04864"/>
            <a:ext cx="7488832" cy="3970318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коллективное обсуждение проблемной ситуации. Во время мозгового штурма происходит активизация мыслительной деятельности, он даёт возможность высказать любое предположение, которое будет принято к обсуждению без критики. Например, темой мозгового штурма может служить фраза: «как сделать так, чтобы лиса не захотела есть колобка?»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533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172815"/>
            <a:ext cx="8856984" cy="34163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Замечательное использование приема «Мозгового штурма» дает книга «Приключения колобка», где дети сталкиваются с необходимостью искать решения, чтобы помочь сказочным персонажам.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182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9289032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</a:rPr>
              <a:t>- активизация познавательной деятельности детей;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</a:rPr>
              <a:t>- создание мотивационных установок на проявление творчества;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</a:rPr>
              <a:t>- создание условий для развития образной стороны речи детей (обогащение словарного запаса оценочной лексики, </a:t>
            </a:r>
            <a:r>
              <a:rPr lang="ru-RU" sz="2400" b="1" dirty="0" smtClean="0">
                <a:solidFill>
                  <a:srgbClr val="0000CC"/>
                </a:solidFill>
              </a:rPr>
              <a:t>      синонимами </a:t>
            </a:r>
            <a:r>
              <a:rPr lang="ru-RU" sz="2400" b="1" dirty="0">
                <a:solidFill>
                  <a:srgbClr val="0000CC"/>
                </a:solidFill>
              </a:rPr>
              <a:t>и антонимами);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CC"/>
                </a:solidFill>
              </a:rPr>
              <a:t>-повышение эффективности овладения всеми языковыми средствами;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-</a:t>
            </a:r>
            <a:r>
              <a:rPr lang="ru-RU" sz="2400" b="1" dirty="0">
                <a:solidFill>
                  <a:srgbClr val="0000CC"/>
                </a:solidFill>
              </a:rPr>
              <a:t>развитие гибкости аналитико-синтетических операций в мыслительной деятельности.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99392"/>
            <a:ext cx="896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Выделили преимущества методов ТРИЗ</a:t>
            </a:r>
            <a:endParaRPr lang="ru-RU" sz="44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04161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00CC"/>
                </a:solidFill>
              </a:rPr>
              <a:t>У </a:t>
            </a:r>
            <a:r>
              <a:rPr lang="ru-RU" sz="2600" b="1" dirty="0">
                <a:solidFill>
                  <a:srgbClr val="0000CC"/>
                </a:solidFill>
              </a:rPr>
              <a:t>детей </a:t>
            </a:r>
            <a:r>
              <a:rPr lang="ru-RU" sz="2600" b="1" dirty="0" smtClean="0">
                <a:solidFill>
                  <a:srgbClr val="0000CC"/>
                </a:solidFill>
              </a:rPr>
              <a:t>обогатился </a:t>
            </a:r>
            <a:r>
              <a:rPr lang="ru-RU" sz="2600" b="1" dirty="0">
                <a:solidFill>
                  <a:srgbClr val="0000CC"/>
                </a:solidFill>
              </a:rPr>
              <a:t>круг представлений, </a:t>
            </a:r>
            <a:r>
              <a:rPr lang="ru-RU" sz="2600" b="1" dirty="0" smtClean="0">
                <a:solidFill>
                  <a:srgbClr val="0000CC"/>
                </a:solidFill>
              </a:rPr>
              <a:t>вырос </a:t>
            </a:r>
            <a:r>
              <a:rPr lang="ru-RU" sz="2600" b="1" dirty="0">
                <a:solidFill>
                  <a:srgbClr val="0000CC"/>
                </a:solidFill>
              </a:rPr>
              <a:t>словарный запас, </a:t>
            </a:r>
            <a:r>
              <a:rPr lang="ru-RU" sz="2600" b="1" dirty="0" smtClean="0">
                <a:solidFill>
                  <a:srgbClr val="0000CC"/>
                </a:solidFill>
              </a:rPr>
              <a:t>  продолжают развиваться </a:t>
            </a:r>
            <a:r>
              <a:rPr lang="ru-RU" sz="2600" b="1" dirty="0">
                <a:solidFill>
                  <a:srgbClr val="0000CC"/>
                </a:solidFill>
              </a:rPr>
              <a:t>творческие способности</a:t>
            </a:r>
            <a:r>
              <a:rPr lang="ru-RU" sz="2600" b="1" dirty="0" smtClean="0">
                <a:solidFill>
                  <a:srgbClr val="0000CC"/>
                </a:solidFill>
              </a:rPr>
              <a:t>. (занятия по развитию речи – диагностика)</a:t>
            </a:r>
            <a:endParaRPr lang="ru-RU" sz="2600" b="1" dirty="0">
              <a:solidFill>
                <a:srgbClr val="0000CC"/>
              </a:solidFill>
            </a:endParaRPr>
          </a:p>
          <a:p>
            <a:r>
              <a:rPr lang="ru-RU" sz="2600" b="1" dirty="0" smtClean="0">
                <a:solidFill>
                  <a:srgbClr val="0000CC"/>
                </a:solidFill>
              </a:rPr>
              <a:t>ТРИЗ помог формировать </a:t>
            </a:r>
            <a:r>
              <a:rPr lang="ru-RU" sz="2600" b="1" dirty="0">
                <a:solidFill>
                  <a:srgbClr val="0000CC"/>
                </a:solidFill>
              </a:rPr>
              <a:t>диалектику и </a:t>
            </a:r>
            <a:r>
              <a:rPr lang="ru-RU" sz="2600" b="1" dirty="0" smtClean="0">
                <a:solidFill>
                  <a:srgbClr val="0000CC"/>
                </a:solidFill>
              </a:rPr>
              <a:t>логику (занятия – логика), способствовал </a:t>
            </a:r>
            <a:r>
              <a:rPr lang="ru-RU" sz="2600" b="1" dirty="0">
                <a:solidFill>
                  <a:srgbClr val="0000CC"/>
                </a:solidFill>
              </a:rPr>
              <a:t>преодолению застенчивости, замкнутости, робости; </a:t>
            </a:r>
            <a:r>
              <a:rPr lang="ru-RU" sz="2600" b="1" dirty="0" smtClean="0">
                <a:solidFill>
                  <a:srgbClr val="0000CC"/>
                </a:solidFill>
              </a:rPr>
              <a:t>дети стали увереннее отстаивать </a:t>
            </a:r>
            <a:r>
              <a:rPr lang="ru-RU" sz="2600" b="1" dirty="0">
                <a:solidFill>
                  <a:srgbClr val="0000CC"/>
                </a:solidFill>
              </a:rPr>
              <a:t>свою точку зрения, а попадая в трудные ситуации самостоятельно находить оригинальные решения.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ТРИЗ способствовал </a:t>
            </a:r>
            <a:r>
              <a:rPr lang="ru-RU" sz="2600" b="1" dirty="0">
                <a:solidFill>
                  <a:srgbClr val="0000CC"/>
                </a:solidFill>
              </a:rPr>
              <a:t>развитию наглядно-образного, </a:t>
            </a:r>
            <a:r>
              <a:rPr lang="ru-RU" sz="2600" b="1" dirty="0" smtClean="0">
                <a:solidFill>
                  <a:srgbClr val="0000CC"/>
                </a:solidFill>
              </a:rPr>
              <a:t>причинного мышления</a:t>
            </a:r>
            <a:r>
              <a:rPr lang="ru-RU" sz="2600" b="1" dirty="0">
                <a:solidFill>
                  <a:srgbClr val="0000CC"/>
                </a:solidFill>
              </a:rPr>
              <a:t>; памяти, </a:t>
            </a:r>
            <a:r>
              <a:rPr lang="ru-RU" sz="2600" b="1" dirty="0" smtClean="0">
                <a:solidFill>
                  <a:srgbClr val="0000CC"/>
                </a:solidFill>
              </a:rPr>
              <a:t>воображения.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Познавательная активность детей проявляется в желании принимать активное участие в играх ТРИЗ.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55692"/>
            <a:ext cx="81369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Мониторинг достижений детей с использованием ТРИЗ</a:t>
            </a:r>
            <a:endParaRPr lang="ru-RU" sz="40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97885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608512"/>
          </a:xfrm>
        </p:spPr>
        <p:txBody>
          <a:bodyPr/>
          <a:lstStyle/>
          <a:p>
            <a:r>
              <a:rPr lang="ru-RU" dirty="0" smtClean="0"/>
              <a:t>В оставшееся время запланировали проведение игр по желанию детей. С вновь пришедшими детьми планируем применять методы ТРИЗ, так как они активизируют познавательную деятельность детей.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3161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20882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800" b="1" dirty="0" smtClean="0">
                <a:ln w="25400" cap="rnd" cmpd="sng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800" b="1" dirty="0" smtClean="0">
                <a:ln w="25400" cap="rnd" cmpd="sng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 внимание!</a:t>
            </a:r>
            <a:endParaRPr lang="ru-RU" sz="8800" b="1" dirty="0">
              <a:ln w="25400" cap="rnd" cmpd="sng">
                <a:solidFill>
                  <a:srgbClr val="0000CC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91334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Что нам дает использование технологии ТРИЗ ?</a:t>
            </a: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1086" y="4437112"/>
            <a:ext cx="6840760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Развитие воображения;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086" y="3758006"/>
            <a:ext cx="6840760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 Развитие логического мышления;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877" y="2996951"/>
            <a:ext cx="6840760" cy="5475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Развитие творческого мышления;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086" y="5085184"/>
            <a:ext cx="6830551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Развитие внимания;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086" y="5740626"/>
            <a:ext cx="6840760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Развитие речи.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Не </a:t>
            </a:r>
            <a:r>
              <a:rPr lang="ru-RU" b="1" dirty="0">
                <a:solidFill>
                  <a:srgbClr val="0000CC"/>
                </a:solidFill>
              </a:rPr>
              <a:t>просто развить фантазию детей, а научить мыслить системно, с пониманием происходящих </a:t>
            </a:r>
            <a:r>
              <a:rPr lang="ru-RU" b="1" dirty="0" smtClean="0">
                <a:solidFill>
                  <a:srgbClr val="0000CC"/>
                </a:solidFill>
              </a:rPr>
              <a:t>процессов,  практическому </a:t>
            </a:r>
            <a:r>
              <a:rPr lang="ru-RU" b="1" dirty="0">
                <a:solidFill>
                  <a:srgbClr val="0000CC"/>
                </a:solidFill>
              </a:rPr>
              <a:t>воспитанию у детей качеств творческой личности, способной понимать единство и противоречие окружающего </a:t>
            </a:r>
            <a:r>
              <a:rPr lang="ru-RU" b="1" dirty="0" smtClean="0">
                <a:solidFill>
                  <a:srgbClr val="0000CC"/>
                </a:solidFill>
              </a:rPr>
              <a:t>мира.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-99392"/>
            <a:ext cx="4152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 ТРИЗ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0709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14116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CC"/>
                </a:solidFill>
              </a:rPr>
              <a:t>Это коллективные игры </a:t>
            </a:r>
            <a:r>
              <a:rPr lang="ru-RU" b="1" dirty="0">
                <a:solidFill>
                  <a:srgbClr val="0000CC"/>
                </a:solidFill>
              </a:rPr>
              <a:t>и </a:t>
            </a:r>
            <a:r>
              <a:rPr lang="ru-RU" b="1" dirty="0" smtClean="0">
                <a:solidFill>
                  <a:srgbClr val="0000CC"/>
                </a:solidFill>
              </a:rPr>
              <a:t>занятия. Они </a:t>
            </a:r>
            <a:r>
              <a:rPr lang="ru-RU" b="1" dirty="0">
                <a:solidFill>
                  <a:srgbClr val="0000CC"/>
                </a:solidFill>
              </a:rPr>
              <a:t>учат детей выявлять противоречивые свойства предметов, явлений и разрешать эти противоречия. Разрешение противоречий – ключ к творческому мышлению.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321" y="-99392"/>
            <a:ext cx="894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ТРИЗ для дошкольников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9588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Основным средством работы с детьми является педагогический </a:t>
            </a:r>
            <a:r>
              <a:rPr lang="ru-RU" sz="3600" b="1" dirty="0" smtClean="0">
                <a:solidFill>
                  <a:srgbClr val="FF0000"/>
                </a:solidFill>
              </a:rPr>
              <a:t>поиск-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Воспитатель на дает детям </a:t>
            </a:r>
            <a:r>
              <a:rPr lang="ru-RU" sz="3600" b="1" dirty="0">
                <a:solidFill>
                  <a:srgbClr val="0000CC"/>
                </a:solidFill>
              </a:rPr>
              <a:t>готовые знания, раскрывать перед ними истину, </a:t>
            </a:r>
            <a:r>
              <a:rPr lang="ru-RU" sz="3600" b="1" dirty="0" smtClean="0">
                <a:solidFill>
                  <a:srgbClr val="0000CC"/>
                </a:solidFill>
              </a:rPr>
              <a:t>учит </a:t>
            </a:r>
            <a:r>
              <a:rPr lang="ru-RU" sz="3600" b="1" dirty="0">
                <a:solidFill>
                  <a:srgbClr val="0000CC"/>
                </a:solidFill>
              </a:rPr>
              <a:t>ее находить.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751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36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68464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 </a:t>
            </a:r>
            <a:r>
              <a:rPr lang="ru-RU" sz="2400" b="1" dirty="0" smtClean="0">
                <a:solidFill>
                  <a:srgbClr val="0000CC"/>
                </a:solidFill>
              </a:rPr>
              <a:t>этап - нахождение и решение противоречий в объектах и явлениях, развитие системного мышления.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2 этап – умение фантазировать, изобретать предметы с новыми свойствами и качествами.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3 этап – решение сказочных задач и придумывание новых сказок.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4 этап – применение полученных знаний, умение находить выход из любой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-17140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обучения </a:t>
            </a:r>
            <a:endParaRPr lang="ru-RU" sz="54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53698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1700808"/>
            <a:ext cx="9144000" cy="535719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0000CC"/>
                </a:solidFill>
              </a:rPr>
              <a:t>Минимум сообщения информации, максимум рассуждений.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0000CC"/>
                </a:solidFill>
              </a:rPr>
              <a:t>Оптимальная форма организации обсуждения проблемных ситуаций — мозговой штурм.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Системный </a:t>
            </a:r>
            <a:r>
              <a:rPr lang="ru-RU" sz="2600" b="1" dirty="0">
                <a:solidFill>
                  <a:srgbClr val="0000CC"/>
                </a:solidFill>
              </a:rPr>
              <a:t>подход (все в мире взаимосвязано, и любое явление должно рассматриваться в развитии).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0000CC"/>
                </a:solidFill>
              </a:rPr>
              <a:t>Включение в процессе познания всех доступных для ребенка мыслительных операций и средств восприятия(анализаторов, причинно-следственных выводов и заключений, сделанных самостоятельно; предметно-схематичной наглядности).</a:t>
            </a:r>
          </a:p>
          <a:p>
            <a:r>
              <a:rPr lang="ru-RU" sz="2600" b="1" dirty="0" smtClean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0000CC"/>
                </a:solidFill>
              </a:rPr>
              <a:t>Обязательная активизация творческого воображения.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-3652"/>
            <a:ext cx="9468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строились занятия по ТРИЗ</a:t>
            </a:r>
            <a:r>
              <a:rPr lang="ru-RU" sz="44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44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04663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4752528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Основной принцип применения любой игры – от простого к сложному. В подготовительной группе «Ромашки» мы использовали следующие игры и упражнения: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«Поиск аналогов» </a:t>
            </a:r>
            <a:r>
              <a:rPr lang="ru-RU" sz="2800" b="1" dirty="0">
                <a:solidFill>
                  <a:srgbClr val="0000CC"/>
                </a:solidFill>
              </a:rPr>
              <a:t>— необходимо назвать объект и как можно больше его аналогов, сходных с ним по различным существенным признакам. Например: мяч — яблоко (форма), заяц (скачет), шина (из резины</a:t>
            </a:r>
            <a:r>
              <a:rPr lang="ru-RU" sz="2800" b="1" dirty="0" smtClean="0">
                <a:solidFill>
                  <a:srgbClr val="0000CC"/>
                </a:solidFill>
              </a:rPr>
              <a:t>).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-99392"/>
            <a:ext cx="7363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Игры и упражнения</a:t>
            </a:r>
            <a:endParaRPr lang="ru-RU" sz="5400" b="1" cap="none" spc="0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78820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.1|1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9|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5.1|1.7|1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.8|2.8|2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3|19.8"/>
</p:tagLst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684</TotalTime>
  <Words>946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2</vt:lpstr>
      <vt:lpstr>Познавательное развитие детей старшего дошкольного возраста на основе применения элементов ТРИЗ-технологии </vt:lpstr>
      <vt:lpstr>Для развития познавательной активности детей нашей группы мы использовали игры по технологии ТРИЗ, изучая методику их применения</vt:lpstr>
      <vt:lpstr>Что нам дает использование технологии ТРИЗ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Игра «Геометрические превращения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Ольга</dc:creator>
  <cp:lastModifiedBy>profi</cp:lastModifiedBy>
  <cp:revision>84</cp:revision>
  <dcterms:created xsi:type="dcterms:W3CDTF">2013-10-13T08:53:27Z</dcterms:created>
  <dcterms:modified xsi:type="dcterms:W3CDTF">2022-05-26T03:30:25Z</dcterms:modified>
</cp:coreProperties>
</file>